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4"/>
  </p:notesMasterIdLst>
  <p:sldIdLst>
    <p:sldId id="541" r:id="rId5"/>
    <p:sldId id="368" r:id="rId6"/>
    <p:sldId id="542" r:id="rId7"/>
    <p:sldId id="328" r:id="rId8"/>
    <p:sldId id="506" r:id="rId9"/>
    <p:sldId id="282" r:id="rId10"/>
    <p:sldId id="540" r:id="rId11"/>
    <p:sldId id="284" r:id="rId12"/>
    <p:sldId id="536" r:id="rId13"/>
    <p:sldId id="538" r:id="rId14"/>
    <p:sldId id="539" r:id="rId15"/>
    <p:sldId id="518" r:id="rId16"/>
    <p:sldId id="519" r:id="rId17"/>
    <p:sldId id="432" r:id="rId18"/>
    <p:sldId id="431" r:id="rId19"/>
    <p:sldId id="514" r:id="rId20"/>
    <p:sldId id="543" r:id="rId21"/>
    <p:sldId id="544" r:id="rId22"/>
    <p:sldId id="545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7FBB"/>
    <a:srgbClr val="F3F8FC"/>
    <a:srgbClr val="666666"/>
    <a:srgbClr val="216BAB"/>
    <a:srgbClr val="B4BCBC"/>
    <a:srgbClr val="3498DB"/>
    <a:srgbClr val="979E9F"/>
    <a:srgbClr val="022441"/>
    <a:srgbClr val="0F92E5"/>
    <a:srgbClr val="3C9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8" autoAdjust="0"/>
    <p:restoredTop sz="69104" autoAdjust="0"/>
  </p:normalViewPr>
  <p:slideViewPr>
    <p:cSldViewPr snapToGrid="0" snapToObjects="1">
      <p:cViewPr varScale="1">
        <p:scale>
          <a:sx n="56" d="100"/>
          <a:sy n="56" d="100"/>
        </p:scale>
        <p:origin x="9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9620D-99EC-AC48-8404-44F6B84CF19E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D7D81-D864-B349-9FB4-613ED1F9D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92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://ru.wikipedia.org/wiki/Mono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://habrahabr.ru/post/118059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43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5 типов страниц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4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7 </a:t>
            </a:r>
            <a:r>
              <a:rPr lang="ru-RU" dirty="0" err="1"/>
              <a:t>лайаутов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46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24 </a:t>
            </a:r>
            <a:r>
              <a:rPr lang="ru-RU" dirty="0" err="1"/>
              <a:t>контрола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7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понять что приложение является</a:t>
            </a:r>
            <a:r>
              <a:rPr lang="ru-RU" baseline="0" dirty="0"/>
              <a:t> </a:t>
            </a:r>
            <a:r>
              <a:rPr lang="ru-RU" baseline="0" dirty="0" err="1"/>
              <a:t>нативным</a:t>
            </a:r>
            <a:r>
              <a:rPr lang="ru-RU" baseline="0" dirty="0"/>
              <a:t>, т.е. «родным», системе</a:t>
            </a:r>
          </a:p>
          <a:p>
            <a:r>
              <a:rPr lang="ru-RU" baseline="0" dirty="0"/>
              <a:t>Если </a:t>
            </a:r>
            <a:r>
              <a:rPr lang="ru-RU" baseline="0" dirty="0" err="1"/>
              <a:t>нативный</a:t>
            </a:r>
            <a:r>
              <a:rPr lang="ru-RU" baseline="0" dirty="0"/>
              <a:t> интерфейс эл. Управления адаптированные под систему</a:t>
            </a:r>
          </a:p>
          <a:p>
            <a:r>
              <a:rPr lang="ru-RU" baseline="0" dirty="0"/>
              <a:t>Доступ к родным датчикам и возможностям ОС</a:t>
            </a:r>
          </a:p>
          <a:p>
            <a:r>
              <a:rPr lang="ru-RU" baseline="0" dirty="0"/>
              <a:t>Не теряется производительность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29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Xamarin</a:t>
            </a:r>
            <a:r>
              <a:rPr lang="ru-RU" dirty="0"/>
              <a:t> основан на </a:t>
            </a:r>
            <a:r>
              <a:rPr lang="ru-RU" dirty="0" err="1"/>
              <a:t>open-source</a:t>
            </a:r>
            <a:r>
              <a:rPr lang="ru-RU" dirty="0"/>
              <a:t> реализации платформы .NET — </a:t>
            </a:r>
            <a:r>
              <a:rPr lang="ru-RU" dirty="0" err="1">
                <a:hlinkClick r:id="rId3"/>
              </a:rPr>
              <a:t>Mono</a:t>
            </a:r>
            <a:r>
              <a:rPr lang="ru-RU" dirty="0"/>
              <a:t>. Эта реализация включает в себя собственный компилятор C#, среду выполнения, а так же основные .NET библиотеки. Цель проекта — позволить запускать программы, написанные на C#, на операционных системах, отличных от </a:t>
            </a:r>
            <a:r>
              <a:rPr lang="ru-RU" dirty="0" err="1"/>
              <a:t>Windows</a:t>
            </a:r>
            <a:r>
              <a:rPr lang="ru-RU" dirty="0"/>
              <a:t> — </a:t>
            </a:r>
            <a:r>
              <a:rPr lang="ru-RU" dirty="0" err="1"/>
              <a:t>Unix</a:t>
            </a:r>
            <a:r>
              <a:rPr lang="ru-RU" dirty="0"/>
              <a:t>-системах, </a:t>
            </a:r>
            <a:r>
              <a:rPr lang="ru-RU" dirty="0" err="1"/>
              <a:t>Mac</a:t>
            </a:r>
            <a:r>
              <a:rPr lang="ru-RU" dirty="0"/>
              <a:t> OS и других.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Показать, каким образом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79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ru-RU" sz="1200" dirty="0">
                <a:solidFill>
                  <a:srgbClr val="032B4E"/>
                </a:solidFill>
              </a:rPr>
              <a:t>Три платформы</a:t>
            </a:r>
          </a:p>
          <a:p>
            <a:pPr>
              <a:buFont typeface="Wingdings" charset="2"/>
              <a:buChar char="§"/>
            </a:pPr>
            <a:r>
              <a:rPr lang="ru-RU" sz="1200" dirty="0">
                <a:solidFill>
                  <a:srgbClr val="032B4E"/>
                </a:solidFill>
              </a:rPr>
              <a:t>Вывести продукт на все три рынка нужно:</a:t>
            </a:r>
          </a:p>
          <a:p>
            <a:pPr>
              <a:buFont typeface="Wingdings" charset="2"/>
              <a:buChar char="§"/>
            </a:pPr>
            <a:r>
              <a:rPr lang="ru-RU" sz="1200" baseline="0" dirty="0">
                <a:solidFill>
                  <a:srgbClr val="032B4E"/>
                </a:solidFill>
              </a:rPr>
              <a:t> знать </a:t>
            </a:r>
          </a:p>
          <a:p>
            <a:pPr>
              <a:buFont typeface="Wingdings" charset="2"/>
              <a:buChar char="§"/>
            </a:pPr>
            <a:r>
              <a:rPr lang="ru-RU" sz="1200" baseline="0" dirty="0">
                <a:solidFill>
                  <a:srgbClr val="032B4E"/>
                </a:solidFill>
              </a:rPr>
              <a:t>Уметь</a:t>
            </a:r>
          </a:p>
          <a:p>
            <a:pPr>
              <a:buFont typeface="Wingdings" charset="2"/>
              <a:buChar char="§"/>
            </a:pPr>
            <a:r>
              <a:rPr lang="ru-RU" sz="1200" baseline="0" dirty="0">
                <a:solidFill>
                  <a:srgbClr val="032B4E"/>
                </a:solidFill>
              </a:rPr>
              <a:t>Переписать и оптимизировать проект под ту или иную платформу</a:t>
            </a:r>
            <a:endParaRPr lang="en-US" sz="1200" dirty="0">
              <a:solidFill>
                <a:srgbClr val="032B4E"/>
              </a:solidFill>
            </a:endParaRPr>
          </a:p>
          <a:p>
            <a:pPr>
              <a:buFont typeface="Wingdings" charset="2"/>
              <a:buChar char="§"/>
            </a:pPr>
            <a:endParaRPr lang="ru-RU" sz="1200" dirty="0">
              <a:solidFill>
                <a:srgbClr val="032B4E"/>
              </a:solidFill>
            </a:endParaRPr>
          </a:p>
          <a:p>
            <a:pPr>
              <a:buFont typeface="Wingdings" charset="2"/>
              <a:buChar char="§"/>
            </a:pPr>
            <a:r>
              <a:rPr lang="ru-RU" sz="1200" dirty="0">
                <a:solidFill>
                  <a:srgbClr val="032B4E"/>
                </a:solidFill>
              </a:rPr>
              <a:t>На</a:t>
            </a:r>
            <a:r>
              <a:rPr lang="ru-RU" sz="1200" baseline="0" dirty="0">
                <a:solidFill>
                  <a:srgbClr val="032B4E"/>
                </a:solidFill>
              </a:rPr>
              <a:t> это уйдёт много времени, ресурсов</a:t>
            </a:r>
            <a:endParaRPr lang="en-US" sz="1200" dirty="0">
              <a:solidFill>
                <a:srgbClr val="032B4E"/>
              </a:solidFill>
            </a:endParaRPr>
          </a:p>
          <a:p>
            <a:pPr>
              <a:buFont typeface="Wingdings" charset="2"/>
              <a:buChar char="§"/>
            </a:pPr>
            <a:endParaRPr lang="en-US" sz="1200" dirty="0">
              <a:solidFill>
                <a:srgbClr val="032B4E"/>
              </a:solidFill>
            </a:endParaRPr>
          </a:p>
          <a:p>
            <a:pPr>
              <a:buFont typeface="Wingdings" charset="2"/>
              <a:buChar char="§"/>
            </a:pPr>
            <a:r>
              <a:rPr lang="ru-RU" sz="1200" dirty="0">
                <a:solidFill>
                  <a:srgbClr val="032B4E"/>
                </a:solidFill>
              </a:rPr>
              <a:t>Индивидуальный разработчик</a:t>
            </a:r>
            <a:endParaRPr lang="en-US" sz="1200" dirty="0">
              <a:solidFill>
                <a:srgbClr val="032B4E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062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ряд </a:t>
            </a:r>
            <a:r>
              <a:rPr lang="ru-RU" dirty="0" err="1"/>
              <a:t>фреймворков</a:t>
            </a:r>
            <a:r>
              <a:rPr lang="ru-RU" dirty="0"/>
              <a:t>(например </a:t>
            </a:r>
            <a:r>
              <a:rPr lang="ru-RU" dirty="0" err="1">
                <a:hlinkClick r:id="rId3"/>
              </a:rPr>
              <a:t>PhoneGap</a:t>
            </a:r>
            <a:r>
              <a:rPr lang="ru-RU" dirty="0"/>
              <a:t>), которые предлагают разработку на HTML5 и </a:t>
            </a:r>
            <a:r>
              <a:rPr lang="ru-RU" dirty="0" err="1"/>
              <a:t>JavaScript</a:t>
            </a:r>
            <a:r>
              <a:rPr lang="ru-RU" dirty="0"/>
              <a:t>.</a:t>
            </a:r>
          </a:p>
          <a:p>
            <a:r>
              <a:rPr lang="ru-RU" dirty="0"/>
              <a:t>приложение разрабатывается как обычный сайт </a:t>
            </a:r>
          </a:p>
          <a:p>
            <a:r>
              <a:rPr lang="ru-RU" dirty="0"/>
              <a:t>Затем все это упаковывается в некий контейнер который для пользователя выглядит как </a:t>
            </a:r>
            <a:r>
              <a:rPr lang="ru-RU" dirty="0" err="1"/>
              <a:t>нативное</a:t>
            </a:r>
            <a:r>
              <a:rPr lang="ru-RU" dirty="0"/>
              <a:t> приложение.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918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will see in our demos with Xamarin.Forms that 75% shared code</a:t>
            </a:r>
            <a:r>
              <a:rPr lang="en-US" baseline="0" dirty="0"/>
              <a:t> can go even higher.</a:t>
            </a:r>
          </a:p>
          <a:p>
            <a:pPr marL="0" indent="0">
              <a:buNone/>
            </a:pPr>
            <a:endParaRPr lang="en-US" sz="1200" dirty="0">
              <a:solidFill>
                <a:srgbClr val="032B4E"/>
              </a:solidFill>
              <a:latin typeface="Helvetica Neue Light"/>
              <a:cs typeface="Helvetica Neue Light"/>
            </a:endParaRPr>
          </a:p>
          <a:p>
            <a:pPr>
              <a:buBlip>
                <a:blip r:embed="rId3"/>
              </a:buBlip>
            </a:pPr>
            <a: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  <a:t>Fully native apps written in C#</a:t>
            </a:r>
          </a:p>
          <a:p>
            <a:pPr>
              <a:buBlip>
                <a:blip r:embed="rId3"/>
              </a:buBlip>
            </a:pPr>
            <a: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  <a:t>Share on average 75% source </a:t>
            </a:r>
            <a:b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</a:br>
            <a: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  <a:t>code across platforms</a:t>
            </a:r>
          </a:p>
          <a:p>
            <a:pPr>
              <a:buSzPct val="100000"/>
              <a:buFont typeface="Arial"/>
              <a:buBlip>
                <a:blip r:embed="rId4"/>
              </a:buBlip>
            </a:pPr>
            <a:r>
              <a:rPr lang="en-US" sz="1000" dirty="0">
                <a:solidFill>
                  <a:srgbClr val="3C90D1"/>
                </a:solidFill>
                <a:latin typeface="Arial"/>
                <a:cs typeface="Arial"/>
              </a:rPr>
              <a:t>C# + .NET Runtime</a:t>
            </a:r>
          </a:p>
          <a:p>
            <a:pPr>
              <a:buSzPct val="100000"/>
              <a:buFont typeface="Arial"/>
              <a:buBlip>
                <a:blip r:embed="rId4"/>
              </a:buBlip>
            </a:pPr>
            <a:r>
              <a:rPr lang="en-US" sz="1000" dirty="0">
                <a:solidFill>
                  <a:srgbClr val="3C90D1"/>
                </a:solidFill>
                <a:latin typeface="Arial"/>
                <a:cs typeface="Arial"/>
              </a:rPr>
              <a:t>Native </a:t>
            </a:r>
            <a:r>
              <a:rPr lang="ru-RU" sz="1000" dirty="0">
                <a:solidFill>
                  <a:srgbClr val="3C90D1"/>
                </a:solidFill>
                <a:latin typeface="Arial"/>
                <a:cs typeface="Arial"/>
              </a:rPr>
              <a:t>элементы</a:t>
            </a:r>
            <a:r>
              <a:rPr lang="ru-RU" sz="1000" baseline="0" dirty="0">
                <a:solidFill>
                  <a:srgbClr val="3C90D1"/>
                </a:solidFill>
                <a:latin typeface="Arial"/>
                <a:cs typeface="Arial"/>
              </a:rPr>
              <a:t> управления</a:t>
            </a:r>
            <a:endParaRPr lang="en-US" sz="1000" dirty="0">
              <a:solidFill>
                <a:srgbClr val="3C90D1"/>
              </a:solidFill>
              <a:latin typeface="Arial"/>
              <a:cs typeface="Arial"/>
            </a:endParaRPr>
          </a:p>
          <a:p>
            <a:pPr>
              <a:buSzPct val="100000"/>
              <a:buFont typeface="Arial"/>
              <a:buBlip>
                <a:blip r:embed="rId4"/>
              </a:buBlip>
            </a:pPr>
            <a:r>
              <a:rPr lang="en-US" sz="1000" dirty="0">
                <a:solidFill>
                  <a:srgbClr val="3C90D1"/>
                </a:solidFill>
                <a:latin typeface="Arial"/>
                <a:cs typeface="Arial"/>
              </a:rPr>
              <a:t>Native Performance</a:t>
            </a:r>
          </a:p>
          <a:p>
            <a:pPr>
              <a:buBlip>
                <a:blip r:embed="rId3"/>
              </a:buBlip>
            </a:pPr>
            <a:endParaRPr lang="en-US" sz="1000" dirty="0">
              <a:solidFill>
                <a:srgbClr val="032B4E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43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Доступ к стандартным </a:t>
            </a:r>
            <a:r>
              <a:rPr lang="en-US" dirty="0" err="1"/>
              <a:t>c#</a:t>
            </a:r>
            <a:r>
              <a:rPr lang="en-US" dirty="0"/>
              <a:t> </a:t>
            </a:r>
            <a:r>
              <a:rPr lang="ru-RU" dirty="0"/>
              <a:t>библиотекам </a:t>
            </a:r>
          </a:p>
          <a:p>
            <a:r>
              <a:rPr lang="en-US" dirty="0"/>
              <a:t>System.net, system, system.io, </a:t>
            </a:r>
            <a:r>
              <a:rPr lang="en-US" dirty="0" err="1"/>
              <a:t>system.linq</a:t>
            </a:r>
            <a:r>
              <a:rPr lang="en-US" dirty="0"/>
              <a:t>, system.xml</a:t>
            </a:r>
          </a:p>
          <a:p>
            <a:r>
              <a:rPr lang="ru-RU" dirty="0"/>
              <a:t>Доступ к специфическим библиотекам для каждой из платформ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вас, как </a:t>
            </a:r>
            <a:r>
              <a:rPr lang="en-US" dirty="0" err="1"/>
              <a:t>c#</a:t>
            </a:r>
            <a:r>
              <a:rPr lang="en-US" dirty="0"/>
              <a:t> </a:t>
            </a:r>
            <a:r>
              <a:rPr lang="ru-RU" dirty="0"/>
              <a:t>разработчика предоставляется возможность создавать кросс-платформенные приложения на любимом языке и в привычной</a:t>
            </a:r>
            <a:r>
              <a:rPr lang="ru-RU" baseline="0" dirty="0"/>
              <a:t> </a:t>
            </a:r>
            <a:r>
              <a:rPr lang="en-US" baseline="0" dirty="0"/>
              <a:t>IDE</a:t>
            </a:r>
            <a:endParaRPr lang="ru-RU" baseline="0" dirty="0"/>
          </a:p>
          <a:p>
            <a:r>
              <a:rPr lang="en-US" baseline="0" dirty="0" err="1"/>
              <a:t>Xamarin</a:t>
            </a:r>
            <a:r>
              <a:rPr lang="en-US" baseline="0" dirty="0"/>
              <a:t> </a:t>
            </a:r>
            <a:r>
              <a:rPr lang="ru-RU" baseline="0" dirty="0"/>
              <a:t>бесплатный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5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will see in our demos with Xamarin.Forms that 75% shared code</a:t>
            </a:r>
            <a:r>
              <a:rPr lang="en-US" baseline="0" dirty="0"/>
              <a:t> can go even higher.</a:t>
            </a:r>
          </a:p>
          <a:p>
            <a:pPr marL="0" indent="0">
              <a:buNone/>
            </a:pPr>
            <a:endParaRPr lang="en-US" sz="1200" dirty="0">
              <a:solidFill>
                <a:srgbClr val="032B4E"/>
              </a:solidFill>
              <a:latin typeface="Helvetica Neue Light"/>
              <a:cs typeface="Helvetica Neue Light"/>
            </a:endParaRPr>
          </a:p>
          <a:p>
            <a:pPr>
              <a:buBlip>
                <a:blip r:embed="rId3"/>
              </a:buBlip>
            </a:pPr>
            <a: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  <a:t>Fully native apps written in C#</a:t>
            </a:r>
          </a:p>
          <a:p>
            <a:pPr>
              <a:buBlip>
                <a:blip r:embed="rId3"/>
              </a:buBlip>
            </a:pPr>
            <a: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  <a:t>Share on average 75% source </a:t>
            </a:r>
            <a:b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</a:br>
            <a:r>
              <a:rPr lang="en-US" sz="1200" dirty="0">
                <a:solidFill>
                  <a:srgbClr val="032B4E"/>
                </a:solidFill>
                <a:latin typeface="Helvetica Neue Light"/>
                <a:cs typeface="Helvetica Neue Light"/>
              </a:rPr>
              <a:t>code across platforms</a:t>
            </a:r>
          </a:p>
          <a:p>
            <a:pPr>
              <a:buSzPct val="100000"/>
              <a:buFont typeface="Arial"/>
              <a:buBlip>
                <a:blip r:embed="rId4"/>
              </a:buBlip>
            </a:pPr>
            <a:r>
              <a:rPr lang="en-US" sz="1000" dirty="0">
                <a:solidFill>
                  <a:srgbClr val="3C90D1"/>
                </a:solidFill>
                <a:latin typeface="Arial"/>
                <a:cs typeface="Arial"/>
              </a:rPr>
              <a:t>C# + .NET Runtime</a:t>
            </a:r>
          </a:p>
          <a:p>
            <a:pPr>
              <a:buSzPct val="100000"/>
              <a:buFont typeface="Arial"/>
              <a:buBlip>
                <a:blip r:embed="rId4"/>
              </a:buBlip>
            </a:pPr>
            <a:r>
              <a:rPr lang="en-US" sz="1000" dirty="0">
                <a:solidFill>
                  <a:srgbClr val="3C90D1"/>
                </a:solidFill>
                <a:latin typeface="Arial"/>
                <a:cs typeface="Arial"/>
              </a:rPr>
              <a:t>Native UI</a:t>
            </a:r>
          </a:p>
          <a:p>
            <a:pPr>
              <a:buSzPct val="100000"/>
              <a:buFont typeface="Arial"/>
              <a:buBlip>
                <a:blip r:embed="rId4"/>
              </a:buBlip>
            </a:pPr>
            <a:r>
              <a:rPr lang="en-US" sz="1000" dirty="0">
                <a:solidFill>
                  <a:srgbClr val="3C90D1"/>
                </a:solidFill>
                <a:latin typeface="Arial"/>
                <a:cs typeface="Arial"/>
              </a:rPr>
              <a:t>Native Performance</a:t>
            </a:r>
          </a:p>
          <a:p>
            <a:pPr>
              <a:buBlip>
                <a:blip r:embed="rId3"/>
              </a:buBlip>
            </a:pPr>
            <a:endParaRPr lang="en-US" sz="1000" dirty="0">
              <a:solidFill>
                <a:srgbClr val="032B4E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4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g-01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" y="-7018"/>
            <a:ext cx="9198376" cy="518716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82039" y="2955579"/>
            <a:ext cx="5234601" cy="131445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9/15/17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198" y="1993250"/>
            <a:ext cx="4760299" cy="1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2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44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evlove b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6" y="-1"/>
            <a:ext cx="9200575" cy="5188403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1553041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60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rak blue 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650"/>
            <a:ext cx="9158217" cy="5239920"/>
          </a:xfrm>
          <a:prstGeom prst="rect">
            <a:avLst/>
          </a:prstGeom>
        </p:spPr>
      </p:pic>
      <p:pic>
        <p:nvPicPr>
          <p:cNvPr id="9" name="Picture 8" descr="slide footer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F3F5FF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2400" b="0" i="0">
                <a:solidFill>
                  <a:srgbClr val="B7B7B7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09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2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378342" y="4748213"/>
            <a:ext cx="11329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9B9B9B"/>
                </a:solidFill>
                <a:latin typeface="Helvetica Light"/>
                <a:cs typeface="Helvetica Light"/>
              </a:rPr>
              <a:t>Case</a:t>
            </a:r>
            <a:r>
              <a:rPr lang="en-US" sz="1300" b="0" i="0" baseline="0" dirty="0">
                <a:solidFill>
                  <a:srgbClr val="9B9B9B"/>
                </a:solidFill>
                <a:latin typeface="Helvetica Light"/>
                <a:cs typeface="Helvetica Light"/>
              </a:rPr>
              <a:t> Study</a:t>
            </a:r>
            <a:endParaRPr lang="en-US" sz="1300" b="0" i="0" dirty="0">
              <a:solidFill>
                <a:srgbClr val="9B9B9B"/>
              </a:solidFill>
              <a:latin typeface="Helvetica Light"/>
              <a:cs typeface="Helvetica Light"/>
            </a:endParaRP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463636" y="4919806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48662"/>
            <a:ext cx="9158217" cy="4465654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3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78342" y="4748213"/>
            <a:ext cx="11329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B7B7B7"/>
                </a:solidFill>
                <a:latin typeface="Helvetica Light"/>
                <a:cs typeface="Helvetica Light"/>
              </a:rPr>
              <a:t>Case</a:t>
            </a:r>
            <a:r>
              <a:rPr lang="en-US" sz="1300" b="0" i="0" baseline="0" dirty="0">
                <a:solidFill>
                  <a:srgbClr val="B7B7B7"/>
                </a:solidFill>
                <a:latin typeface="Helvetica Light"/>
                <a:cs typeface="Helvetica Light"/>
              </a:rPr>
              <a:t> Study</a:t>
            </a:r>
            <a:endParaRPr lang="en-US" sz="1300" b="0" i="0" dirty="0">
              <a:solidFill>
                <a:srgbClr val="B7B7B7"/>
              </a:solidFill>
              <a:latin typeface="Helvetica Light"/>
              <a:cs typeface="Helvetica Ligh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468970" y="4919806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7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300"/>
            <a:ext cx="9158217" cy="532861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3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78342" y="4748213"/>
            <a:ext cx="11329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B7B7B7"/>
                </a:solidFill>
                <a:latin typeface="Helvetica Light"/>
                <a:cs typeface="Helvetica Light"/>
              </a:rPr>
              <a:t>Case</a:t>
            </a:r>
            <a:r>
              <a:rPr lang="en-US" sz="1300" b="0" i="0" baseline="0" dirty="0">
                <a:solidFill>
                  <a:srgbClr val="B7B7B7"/>
                </a:solidFill>
                <a:latin typeface="Helvetica Light"/>
                <a:cs typeface="Helvetica Light"/>
              </a:rPr>
              <a:t> Study</a:t>
            </a:r>
            <a:endParaRPr lang="en-US" sz="1300" b="0" i="0" dirty="0">
              <a:solidFill>
                <a:srgbClr val="B7B7B7"/>
              </a:solidFill>
              <a:latin typeface="Helvetica Light"/>
              <a:cs typeface="Helvetica Ligh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468970" y="4919806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01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14300"/>
            <a:ext cx="9158217" cy="532861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FFFFFF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3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18" name="Picture 17" descr="X.png"/>
          <p:cNvPicPr>
            <a:picLocks noChangeAspect="1"/>
          </p:cNvPicPr>
          <p:nvPr userDrawn="1"/>
        </p:nvPicPr>
        <p:blipFill>
          <a:blip r:embed="rId4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4300" y="-1870680"/>
            <a:ext cx="8305800" cy="8857608"/>
          </a:xfrm>
          <a:prstGeom prst="rect">
            <a:avLst/>
          </a:prstGeom>
        </p:spPr>
      </p:pic>
      <p:cxnSp>
        <p:nvCxnSpPr>
          <p:cNvPr id="20" name="Straight Connector 19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5430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g-01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" y="-7018"/>
            <a:ext cx="9198376" cy="518716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Picture 13" descr="slide footer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78342" y="4748213"/>
            <a:ext cx="11329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i="0" dirty="0">
                <a:solidFill>
                  <a:srgbClr val="B7B7B7"/>
                </a:solidFill>
                <a:latin typeface="Helvetica Light"/>
                <a:cs typeface="Helvetica Light"/>
              </a:rPr>
              <a:t>Case</a:t>
            </a:r>
            <a:r>
              <a:rPr lang="en-US" sz="1300" b="0" i="0" baseline="0" dirty="0">
                <a:solidFill>
                  <a:srgbClr val="B7B7B7"/>
                </a:solidFill>
                <a:latin typeface="Helvetica Light"/>
                <a:cs typeface="Helvetica Light"/>
              </a:rPr>
              <a:t> Study</a:t>
            </a:r>
            <a:endParaRPr lang="en-US" sz="1300" b="0" i="0" dirty="0">
              <a:solidFill>
                <a:srgbClr val="B7B7B7"/>
              </a:solidFill>
              <a:latin typeface="Helvetica Light"/>
              <a:cs typeface="Helvetica Light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1468970" y="4919806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21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2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1519770" y="4919806"/>
            <a:ext cx="6155263" cy="20493"/>
          </a:xfrm>
          <a:prstGeom prst="line">
            <a:avLst/>
          </a:prstGeom>
          <a:ln w="6350" cmpd="sng">
            <a:solidFill>
              <a:srgbClr val="9B9B9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3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 footer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chemeClr val="accent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ak blue b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8217" cy="5214316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3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4040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2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1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710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644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66" y="1004240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37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1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707466" y="1004240"/>
            <a:ext cx="3979333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10000"/>
              <a:buFontTx/>
              <a:buNone/>
              <a:defRPr sz="1800" b="0" i="0">
                <a:solidFill>
                  <a:srgbClr val="032B4E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-2243667" y="-16171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7533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57200" y="4767263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389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6C6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13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0834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08" indent="0">
              <a:buNone/>
              <a:defRPr sz="1200"/>
            </a:lvl2pPr>
            <a:lvl3pPr marL="914216" indent="0">
              <a:buNone/>
              <a:defRPr sz="1000"/>
            </a:lvl3pPr>
            <a:lvl4pPr marL="1371324" indent="0">
              <a:buNone/>
              <a:defRPr sz="900"/>
            </a:lvl4pPr>
            <a:lvl5pPr marL="1828431" indent="0">
              <a:buNone/>
              <a:defRPr sz="900"/>
            </a:lvl5pPr>
            <a:lvl6pPr marL="2285539" indent="0">
              <a:buNone/>
              <a:defRPr sz="900"/>
            </a:lvl6pPr>
            <a:lvl7pPr marL="2742647" indent="0">
              <a:buNone/>
              <a:defRPr sz="900"/>
            </a:lvl7pPr>
            <a:lvl8pPr marL="3199755" indent="0">
              <a:buNone/>
              <a:defRPr sz="900"/>
            </a:lvl8pPr>
            <a:lvl9pPr marL="36568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9/15/17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srgbClr val="9BBB59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699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98" y="-6757"/>
            <a:ext cx="9139201" cy="51537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57200" y="7204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4527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153" y="1297823"/>
            <a:ext cx="3352441" cy="254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2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020169" y="-2020166"/>
            <a:ext cx="5143498" cy="918383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4197" y="385357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97" y="177404"/>
            <a:ext cx="1714500" cy="130302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3747" y="1657827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012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51421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473200"/>
            <a:ext cx="5398295" cy="1816098"/>
          </a:xfrm>
        </p:spPr>
        <p:txBody>
          <a:bodyPr anchor="b">
            <a:normAutofit/>
          </a:bodyPr>
          <a:lstStyle>
            <a:lvl1pPr algn="r">
              <a:defRPr sz="36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3289300"/>
            <a:ext cx="5398295" cy="10541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 cap="all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4402932"/>
            <a:ext cx="1200150" cy="283369"/>
          </a:xfrm>
        </p:spPr>
        <p:txBody>
          <a:bodyPr/>
          <a:lstStyle/>
          <a:p>
            <a:fld id="{FACEF8A8-E7A8-4F52-8386-B462FF56DD87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799" y="4402932"/>
            <a:ext cx="3670469" cy="28336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19" y="4402932"/>
            <a:ext cx="413375" cy="283369"/>
          </a:xfrm>
        </p:spPr>
        <p:txBody>
          <a:bodyPr/>
          <a:lstStyle/>
          <a:p>
            <a:fld id="{88F5DCA0-A355-459A-B0DF-9A780E43A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471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368800" y="1004240"/>
            <a:ext cx="4318000" cy="3299039"/>
          </a:xfrm>
        </p:spPr>
        <p:txBody>
          <a:bodyPr numCol="1" spcCol="0">
            <a:normAutofit/>
          </a:bodyPr>
          <a:lstStyle>
            <a:lvl1pPr marL="342900" indent="-342900">
              <a:lnSpc>
                <a:spcPct val="110000"/>
              </a:lnSpc>
              <a:buSzPct val="110000"/>
              <a:buFontTx/>
              <a:buBlip>
                <a:blip r:embed="rId2"/>
              </a:buBlip>
              <a:defRPr sz="1800" b="0" i="0">
                <a:solidFill>
                  <a:srgbClr val="032B4E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68800" y="238943"/>
            <a:ext cx="4318000" cy="395264"/>
          </a:xfrm>
        </p:spPr>
        <p:txBody>
          <a:bodyPr>
            <a:noAutofit/>
          </a:bodyPr>
          <a:lstStyle>
            <a:lvl1pPr algn="l">
              <a:defRPr sz="24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07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0" y="-25473"/>
            <a:ext cx="9188450" cy="518156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1603841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BFBFBF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4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" y="-6757"/>
            <a:ext cx="9139201" cy="515379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199" y="1553041"/>
            <a:ext cx="8459657" cy="1993618"/>
          </a:xfrm>
        </p:spPr>
        <p:txBody>
          <a:bodyPr>
            <a:noAutofit/>
          </a:bodyPr>
          <a:lstStyle>
            <a:lvl1pPr marL="0" indent="0" algn="l">
              <a:buNone/>
              <a:defRPr sz="48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g4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" y="-6757"/>
            <a:ext cx="9139201" cy="51537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2"/>
            <a:ext cx="4372764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dark 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450" y="-25473"/>
            <a:ext cx="9188450" cy="518156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slide footer 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68" y="4827747"/>
            <a:ext cx="941832" cy="213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652952"/>
            <a:ext cx="4393030" cy="3299039"/>
          </a:xfrm>
        </p:spPr>
        <p:txBody>
          <a:bodyPr numCol="1" spcCol="0">
            <a:normAutofit/>
          </a:bodyPr>
          <a:lstStyle>
            <a:lvl1pPr marL="0" indent="0">
              <a:lnSpc>
                <a:spcPct val="110000"/>
              </a:lnSpc>
              <a:buSzPct val="138000"/>
              <a:buFontTx/>
              <a:buNone/>
              <a:defRPr sz="3200" b="0" i="0">
                <a:solidFill>
                  <a:srgbClr val="F3F5FF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4938297"/>
            <a:ext cx="7142394" cy="0"/>
          </a:xfrm>
          <a:prstGeom prst="line">
            <a:avLst/>
          </a:prstGeom>
          <a:ln>
            <a:solidFill>
              <a:srgbClr val="9B9B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26243"/>
            <a:ext cx="8229600" cy="395264"/>
          </a:xfrm>
        </p:spPr>
        <p:txBody>
          <a:bodyPr>
            <a:normAutofit/>
          </a:bodyPr>
          <a:lstStyle>
            <a:lvl1pPr algn="l">
              <a:defRPr sz="2800" b="0" i="0">
                <a:solidFill>
                  <a:srgbClr val="3C90D1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57200" y="682306"/>
            <a:ext cx="8229600" cy="0"/>
          </a:xfrm>
          <a:prstGeom prst="line">
            <a:avLst/>
          </a:prstGeom>
          <a:ln>
            <a:solidFill>
              <a:srgbClr val="B7B7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04240"/>
            <a:ext cx="8229600" cy="3299039"/>
          </a:xfrm>
        </p:spPr>
        <p:txBody>
          <a:bodyPr numCol="1" spcCol="0"/>
          <a:lstStyle>
            <a:lvl1pPr marL="342900" indent="-342900">
              <a:lnSpc>
                <a:spcPct val="110000"/>
              </a:lnSpc>
              <a:buSzPct val="138000"/>
              <a:buFontTx/>
              <a:buBlip>
                <a:blip r:embed="rId2"/>
              </a:buBlip>
              <a:defRPr sz="2400" b="0" i="0">
                <a:solidFill>
                  <a:srgbClr val="6C6C6C"/>
                </a:solidFill>
                <a:latin typeface="Helvetica Light"/>
                <a:cs typeface="Helvetica Light"/>
              </a:defRPr>
            </a:lvl1pPr>
            <a:lvl2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2pPr>
            <a:lvl3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3pPr>
            <a:lvl4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4pPr>
            <a:lvl5pPr>
              <a:defRPr b="0" i="0">
                <a:solidFill>
                  <a:srgbClr val="6C6C6C"/>
                </a:solidFill>
                <a:latin typeface="Helvetica Light"/>
                <a:cs typeface="Helvetica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pic>
        <p:nvPicPr>
          <p:cNvPr id="13" name="Picture 12" descr="dark logo for slid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02" y="4827747"/>
            <a:ext cx="941832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theme" Target="../theme/theme1.xml"/><Relationship Id="rId3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2.png"/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39031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9/15/17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78" r:id="rId3"/>
    <p:sldLayoutId id="2147493471" r:id="rId4"/>
    <p:sldLayoutId id="2147493458" r:id="rId5"/>
    <p:sldLayoutId id="2147493459" r:id="rId6"/>
    <p:sldLayoutId id="2147493461" r:id="rId7"/>
    <p:sldLayoutId id="2147493462" r:id="rId8"/>
    <p:sldLayoutId id="2147493463" r:id="rId9"/>
    <p:sldLayoutId id="2147493474" r:id="rId10"/>
    <p:sldLayoutId id="2147493464" r:id="rId11"/>
    <p:sldLayoutId id="2147493465" r:id="rId12"/>
    <p:sldLayoutId id="2147493475" r:id="rId13"/>
    <p:sldLayoutId id="2147493467" r:id="rId14"/>
    <p:sldLayoutId id="2147493468" r:id="rId15"/>
    <p:sldLayoutId id="2147493470" r:id="rId16"/>
    <p:sldLayoutId id="2147493477" r:id="rId17"/>
    <p:sldLayoutId id="2147493476" r:id="rId18"/>
    <p:sldLayoutId id="2147493469" r:id="rId19"/>
    <p:sldLayoutId id="2147493472" r:id="rId20"/>
    <p:sldLayoutId id="2147493473" r:id="rId21"/>
    <p:sldLayoutId id="2147493479" r:id="rId22"/>
    <p:sldLayoutId id="2147493480" r:id="rId23"/>
    <p:sldLayoutId id="2147493481" r:id="rId24"/>
    <p:sldLayoutId id="2147493482" r:id="rId25"/>
    <p:sldLayoutId id="2147493483" r:id="rId26"/>
    <p:sldLayoutId id="2147493484" r:id="rId27"/>
    <p:sldLayoutId id="2147493485" r:id="rId28"/>
    <p:sldLayoutId id="2147493486" r:id="rId29"/>
    <p:sldLayoutId id="2147493487" r:id="rId30"/>
    <p:sldLayoutId id="2147493488" r:id="rId31"/>
    <p:sldLayoutId id="2147493489" r:id="rId3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28" y="205986"/>
            <a:ext cx="3082925" cy="846541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262" y="1640915"/>
            <a:ext cx="2856738" cy="1040309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06" y="205985"/>
            <a:ext cx="3454794" cy="614946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7" y="957415"/>
            <a:ext cx="1351940" cy="136700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81" y="2681224"/>
            <a:ext cx="2254250" cy="552178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906190"/>
            <a:ext cx="5795327" cy="1237310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20172"/>
            <a:ext cx="8229600" cy="133462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rgbClr val="666666"/>
                </a:solidFill>
              </a:rPr>
              <a:t>Все, что можно сделать в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Objective-C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666666"/>
                </a:solidFill>
              </a:rPr>
              <a:t>или</a:t>
            </a:r>
            <a:r>
              <a:rPr lang="en-US" dirty="0">
                <a:solidFill>
                  <a:srgbClr val="666666"/>
                </a:solidFill>
              </a:rPr>
              <a:t> </a:t>
            </a:r>
            <a:r>
              <a:rPr lang="en-US" dirty="0">
                <a:solidFill>
                  <a:srgbClr val="92D050"/>
                </a:solidFill>
              </a:rPr>
              <a:t>Java</a:t>
            </a:r>
            <a:r>
              <a:rPr lang="ru-RU" dirty="0">
                <a:solidFill>
                  <a:schemeClr val="tx1"/>
                </a:solidFill>
              </a:rPr>
              <a:t>,</a:t>
            </a:r>
            <a:r>
              <a:rPr lang="en-US" dirty="0">
                <a:solidFill>
                  <a:srgbClr val="666666"/>
                </a:solidFill>
              </a:rPr>
              <a:t>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ru-RU" dirty="0">
                <a:solidFill>
                  <a:srgbClr val="666666"/>
                </a:solidFill>
              </a:rPr>
              <a:t>может быть сделано в </a:t>
            </a:r>
            <a:r>
              <a:rPr lang="en-US" b="1" dirty="0">
                <a:solidFill>
                  <a:srgbClr val="00B0F0"/>
                </a:solidFill>
              </a:rPr>
              <a:t>C# </a:t>
            </a:r>
            <a:r>
              <a:rPr lang="ru-RU" b="1" dirty="0">
                <a:solidFill>
                  <a:srgbClr val="00B0F0"/>
                </a:solidFill>
              </a:rPr>
              <a:t>посредствам</a:t>
            </a:r>
            <a:r>
              <a:rPr lang="ru-RU" b="1" dirty="0">
                <a:solidFill>
                  <a:srgbClr val="666666"/>
                </a:solidFill>
              </a:rPr>
              <a:t> </a:t>
            </a:r>
            <a:r>
              <a:rPr lang="en-US" b="1" dirty="0" err="1">
                <a:solidFill>
                  <a:srgbClr val="00B0F0"/>
                </a:solidFill>
              </a:rPr>
              <a:t>Xamarin</a:t>
            </a: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ru-RU" b="1" dirty="0">
                <a:solidFill>
                  <a:srgbClr val="00B0F0"/>
                </a:solidFill>
              </a:rPr>
              <a:t>и</a:t>
            </a:r>
            <a:r>
              <a:rPr lang="en-US" b="1" dirty="0">
                <a:solidFill>
                  <a:srgbClr val="00B0F0"/>
                </a:solidFill>
              </a:rPr>
              <a:t> Visual Studio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450" y="1799771"/>
            <a:ext cx="6769099" cy="323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4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Xamarin</a:t>
            </a:r>
            <a:r>
              <a:rPr lang="en-US" dirty="0"/>
              <a:t> </a:t>
            </a:r>
            <a:r>
              <a:rPr lang="ru-RU" dirty="0"/>
              <a:t>подход</a:t>
            </a:r>
            <a:endParaRPr lang="en-US" dirty="0"/>
          </a:p>
        </p:txBody>
      </p:sp>
      <p:pic>
        <p:nvPicPr>
          <p:cNvPr id="13" name="Picture 12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779" y="807637"/>
            <a:ext cx="6143821" cy="409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3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Xamarin.Forms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263525" y="758528"/>
            <a:ext cx="888047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Простое и быстрое создание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ui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посредствам 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shared code</a:t>
            </a:r>
          </a:p>
          <a:p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Элементы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наследуют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нативные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контролы</a:t>
            </a:r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 и поведения </a:t>
            </a:r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endParaRPr lang="en-US" sz="20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Смешивайте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Xamarin.Forms</a:t>
            </a:r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shared code </a:t>
            </a:r>
            <a:r>
              <a:rPr lang="ru-RU" sz="2000" dirty="0">
                <a:solidFill>
                  <a:srgbClr val="595959"/>
                </a:solidFill>
                <a:latin typeface="Helvetica Light"/>
                <a:cs typeface="Helvetica Light"/>
              </a:rPr>
              <a:t>с доступом к 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</a:t>
            </a:r>
            <a:r>
              <a:rPr lang="ru-RU" sz="2000" dirty="0" err="1">
                <a:solidFill>
                  <a:srgbClr val="595959"/>
                </a:solidFill>
                <a:latin typeface="Helvetica Light"/>
                <a:cs typeface="Helvetica Light"/>
              </a:rPr>
              <a:t>нативным</a:t>
            </a:r>
            <a:r>
              <a:rPr lang="en-US" sz="2000" dirty="0">
                <a:solidFill>
                  <a:srgbClr val="595959"/>
                </a:solidFill>
                <a:latin typeface="Helvetica Light"/>
                <a:cs typeface="Helvetica Light"/>
              </a:rPr>
              <a:t> APIs</a:t>
            </a:r>
          </a:p>
        </p:txBody>
      </p:sp>
      <p:sp>
        <p:nvSpPr>
          <p:cNvPr id="13" name="TextBox 27"/>
          <p:cNvSpPr txBox="1">
            <a:spLocks noChangeArrowheads="1"/>
          </p:cNvSpPr>
          <p:nvPr/>
        </p:nvSpPr>
        <p:spPr bwMode="auto">
          <a:xfrm>
            <a:off x="5113338" y="3557588"/>
            <a:ext cx="246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chemeClr val="bg1"/>
                </a:solidFill>
              </a:rPr>
              <a:t>Shared App Logic</a:t>
            </a:r>
          </a:p>
        </p:txBody>
      </p:sp>
      <p:sp>
        <p:nvSpPr>
          <p:cNvPr id="14" name="TextBox 30"/>
          <p:cNvSpPr txBox="1">
            <a:spLocks noChangeArrowheads="1"/>
          </p:cNvSpPr>
          <p:nvPr/>
        </p:nvSpPr>
        <p:spPr bwMode="auto">
          <a:xfrm>
            <a:off x="5113338" y="2717800"/>
            <a:ext cx="246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 dirty="0">
                <a:solidFill>
                  <a:schemeClr val="bg1"/>
                </a:solidFill>
              </a:rPr>
              <a:t>Shared UI Code</a:t>
            </a:r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96" y="2493462"/>
            <a:ext cx="9192591" cy="26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Что входит 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7200" y="1014413"/>
            <a:ext cx="8229600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Helvetica-Light"/>
              </a:rPr>
              <a:t>40+ Pages, Layouts, and Controls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595959"/>
                </a:solidFill>
                <a:latin typeface="Helvetica-Light"/>
              </a:rPr>
              <a:t>Build from code behind or XAML</a:t>
            </a:r>
            <a:endParaRPr lang="en-US" sz="1200" dirty="0">
              <a:solidFill>
                <a:srgbClr val="595959"/>
              </a:solidFill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Helvetica-Light"/>
              </a:rPr>
              <a:t>Navigation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Helvetica-Light"/>
              </a:rPr>
              <a:t>Animation API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Helvetica-Light"/>
              </a:rPr>
              <a:t>Dependency Service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595959"/>
                </a:solidFill>
                <a:latin typeface="Helvetica-Light"/>
              </a:rPr>
              <a:t>Messaging Center</a:t>
            </a:r>
          </a:p>
        </p:txBody>
      </p:sp>
    </p:spTree>
    <p:extLst>
      <p:ext uri="{BB962C8B-B14F-4D97-AF65-F5344CB8AC3E}">
        <p14:creationId xmlns:p14="http://schemas.microsoft.com/office/powerpoint/2010/main" val="235765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Pages</a:t>
            </a:r>
          </a:p>
        </p:txBody>
      </p:sp>
      <p:pic>
        <p:nvPicPr>
          <p:cNvPr id="5" name="Picture 4" descr="Untitled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908884"/>
            <a:ext cx="8470900" cy="27082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012" y="3559880"/>
            <a:ext cx="101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Content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49432" y="3537344"/>
            <a:ext cx="154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979E9F"/>
                </a:solidFill>
                <a:latin typeface="Helvetica"/>
                <a:cs typeface="Helvetica"/>
              </a:rPr>
              <a:t>MasterDetail</a:t>
            </a:r>
            <a:endParaRPr lang="en-US" dirty="0">
              <a:solidFill>
                <a:srgbClr val="979E9F"/>
              </a:solidFill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14191" y="3535209"/>
            <a:ext cx="1356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Navigation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10313" y="3550596"/>
            <a:ext cx="96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Tabbed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82444" y="3552277"/>
            <a:ext cx="125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Carousel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366" y="1320800"/>
            <a:ext cx="112450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Layouts</a:t>
            </a:r>
          </a:p>
        </p:txBody>
      </p:sp>
      <p:pic>
        <p:nvPicPr>
          <p:cNvPr id="7" name="Picture 6" descr="Untitled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1" y="1568616"/>
            <a:ext cx="8816438" cy="200626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35936" y="3451774"/>
            <a:ext cx="9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Stack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50349" y="3449800"/>
            <a:ext cx="1189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Absolute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8812" y="3448511"/>
            <a:ext cx="105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Relative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85304" y="3450787"/>
            <a:ext cx="9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Grid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90996" y="3451774"/>
            <a:ext cx="147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ContentView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85449" y="3447222"/>
            <a:ext cx="1250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ScrollView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42867" y="3451774"/>
            <a:ext cx="90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79E9F"/>
                </a:solidFill>
                <a:latin typeface="Helvetica"/>
                <a:cs typeface="Helvetica"/>
              </a:rPr>
              <a:t>Frame</a:t>
            </a:r>
          </a:p>
        </p:txBody>
      </p:sp>
    </p:spTree>
    <p:extLst>
      <p:ext uri="{BB962C8B-B14F-4D97-AF65-F5344CB8AC3E}">
        <p14:creationId xmlns:p14="http://schemas.microsoft.com/office/powerpoint/2010/main" val="315946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00137"/>
            <a:ext cx="8294069" cy="328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9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5" y="215825"/>
            <a:ext cx="9000443" cy="47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0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332"/>
            <a:ext cx="9144000" cy="351811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0" y="328411"/>
            <a:ext cx="9144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Over 15,000 companies rely on </a:t>
            </a:r>
            <a:r>
              <a:rPr lang="en-US" sz="21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Xamarin</a:t>
            </a:r>
            <a:r>
              <a:rPr lang="en-US" sz="2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74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44197" y="3518651"/>
            <a:ext cx="7886700" cy="1409540"/>
          </a:xfrm>
        </p:spPr>
        <p:txBody>
          <a:bodyPr/>
          <a:lstStyle/>
          <a:p>
            <a:pPr algn="r"/>
            <a:r>
              <a:rPr lang="fr-FR" dirty="0" smtClean="0"/>
              <a:t>kirill.stativkin@studentpartner.com</a:t>
            </a:r>
            <a:endParaRPr lang="fr-FR" dirty="0"/>
          </a:p>
          <a:p>
            <a:pPr algn="r"/>
            <a:r>
              <a:rPr lang="fr-FR" dirty="0" smtClean="0"/>
              <a:t>www.facebook.com/kirill.stativkin</a:t>
            </a:r>
          </a:p>
          <a:p>
            <a:pPr algn="r"/>
            <a:r>
              <a:rPr lang="fr-FR" dirty="0" smtClean="0"/>
              <a:t>www.linkedin.com/in/kirillstativkin</a:t>
            </a:r>
          </a:p>
          <a:p>
            <a:pPr algn="r"/>
            <a:r>
              <a:rPr lang="fr-FR" dirty="0" smtClean="0"/>
              <a:t>www.facebook.com/groups/xamarin.ua</a:t>
            </a:r>
          </a:p>
          <a:p>
            <a:pPr algn="r"/>
            <a:endParaRPr lang="fr-FR" dirty="0" smtClean="0"/>
          </a:p>
          <a:p>
            <a:pPr algn="r"/>
            <a:endParaRPr lang="fr-FR" dirty="0" smtClean="0"/>
          </a:p>
          <a:p>
            <a:pPr algn="r"/>
            <a:endParaRPr lang="fr-FR" dirty="0" smtClean="0"/>
          </a:p>
          <a:p>
            <a:pPr algn="r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4197" y="1035822"/>
            <a:ext cx="7886700" cy="2139553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969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 txBox="1">
            <a:spLocks/>
          </p:cNvSpPr>
          <p:nvPr/>
        </p:nvSpPr>
        <p:spPr>
          <a:xfrm>
            <a:off x="5879971" y="4007493"/>
            <a:ext cx="3018394" cy="1119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BFBFBF"/>
                </a:solidFill>
                <a:latin typeface="Helvetica Light"/>
                <a:ea typeface="+mn-ea"/>
                <a:cs typeface="Helvetica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573578" y="6237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751094" y="446679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222" y="3710665"/>
            <a:ext cx="9144000" cy="1512263"/>
          </a:xfrm>
          <a:prstGeom prst="rect">
            <a:avLst/>
          </a:prstGeom>
          <a:solidFill>
            <a:srgbClr val="1954A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794750"/>
            <a:ext cx="9144000" cy="1229688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 err="1" smtClean="0">
                <a:solidFill>
                  <a:srgbClr val="F3F8FC"/>
                </a:solidFill>
              </a:rPr>
              <a:t>Xamarin</a:t>
            </a:r>
            <a:r>
              <a:rPr lang="en-US" sz="4000" b="1" dirty="0">
                <a:solidFill>
                  <a:srgbClr val="F3F8FC"/>
                </a:solidFill>
              </a:rPr>
              <a:t> </a:t>
            </a:r>
            <a:r>
              <a:rPr lang="ru-RU" sz="4000" b="1" dirty="0" smtClean="0">
                <a:solidFill>
                  <a:srgbClr val="F3F8FC"/>
                </a:solidFill>
              </a:rPr>
              <a:t>как </a:t>
            </a:r>
            <a:r>
              <a:rPr lang="ru-RU" sz="4000" b="1" dirty="0" err="1" smtClean="0">
                <a:solidFill>
                  <a:srgbClr val="F3F8FC"/>
                </a:solidFill>
              </a:rPr>
              <a:t>нативный</a:t>
            </a:r>
            <a:r>
              <a:rPr lang="ru-RU" sz="4000" b="1" dirty="0" smtClean="0">
                <a:solidFill>
                  <a:srgbClr val="F3F8FC"/>
                </a:solidFill>
              </a:rPr>
              <a:t> инструмент </a:t>
            </a:r>
          </a:p>
          <a:p>
            <a:pPr marL="0" indent="0" algn="ctr">
              <a:buNone/>
            </a:pPr>
            <a:r>
              <a:rPr lang="ru-RU" sz="4000" b="1" dirty="0" smtClean="0">
                <a:solidFill>
                  <a:srgbClr val="F3F8FC"/>
                </a:solidFill>
              </a:rPr>
              <a:t>разработки мобильный приложений</a:t>
            </a:r>
            <a:endParaRPr lang="en-US" sz="4000" b="1" dirty="0">
              <a:solidFill>
                <a:srgbClr val="F3F8FC"/>
              </a:solidFill>
            </a:endParaRPr>
          </a:p>
        </p:txBody>
      </p:sp>
      <p:pic>
        <p:nvPicPr>
          <p:cNvPr id="9" name="Picture 6" descr="xamarin-horizontal-blue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263" y="746125"/>
            <a:ext cx="39274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devices_no background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467350"/>
            <a:ext cx="75565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337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3322583" y="1571519"/>
            <a:ext cx="5821417" cy="3465564"/>
          </a:xfrm>
        </p:spPr>
        <p:txBody>
          <a:bodyPr/>
          <a:lstStyle/>
          <a:p>
            <a:r>
              <a:rPr lang="ru-RU" dirty="0" smtClean="0"/>
              <a:t>Кирилл </a:t>
            </a:r>
            <a:r>
              <a:rPr lang="ru-RU" dirty="0" err="1" smtClean="0"/>
              <a:t>Стативкин</a:t>
            </a:r>
            <a:endParaRPr lang="ru-RU" dirty="0" smtClean="0"/>
          </a:p>
          <a:p>
            <a:r>
              <a:rPr lang="en-US" dirty="0" smtClean="0"/>
              <a:t>Microsoft </a:t>
            </a:r>
            <a:r>
              <a:rPr lang="en-US" dirty="0" err="1" smtClean="0"/>
              <a:t>Stuent</a:t>
            </a:r>
            <a:r>
              <a:rPr lang="en-US" dirty="0" smtClean="0"/>
              <a:t> Partner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ru-RU" dirty="0" smtClean="0"/>
              <a:t>консультант </a:t>
            </a:r>
            <a:r>
              <a:rPr lang="en-US" dirty="0" err="1" smtClean="0"/>
              <a:t>Cellenza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ru-RU" dirty="0" smtClean="0"/>
              <a:t>года опыта разработки мобильных приложений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ru-RU" smtClean="0"/>
              <a:t>розработчик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" y="1571519"/>
            <a:ext cx="3097925" cy="309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Что такое </a:t>
            </a:r>
            <a:r>
              <a:rPr lang="ru-RU" sz="2400" dirty="0" err="1"/>
              <a:t>нативное</a:t>
            </a:r>
            <a:r>
              <a:rPr lang="ru-RU" sz="2400" dirty="0"/>
              <a:t> приложение</a:t>
            </a:r>
            <a:endParaRPr lang="en-US" sz="24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92100" y="4212261"/>
            <a:ext cx="8394700" cy="702640"/>
          </a:xfrm>
        </p:spPr>
        <p:txBody>
          <a:bodyPr>
            <a:noAutofit/>
          </a:bodyPr>
          <a:lstStyle/>
          <a:p>
            <a:pPr marL="0" lvl="1" indent="0" algn="ctr" defTabSz="457011">
              <a:lnSpc>
                <a:spcPct val="110000"/>
              </a:lnSpc>
              <a:buSzPct val="110000"/>
              <a:buNone/>
              <a:defRPr/>
            </a:pPr>
            <a:r>
              <a:rPr lang="ru-RU" sz="2000" dirty="0">
                <a:solidFill>
                  <a:srgbClr val="032B4E"/>
                </a:solidFill>
              </a:rPr>
              <a:t>Приложения, написанные на </a:t>
            </a:r>
            <a:r>
              <a:rPr lang="en-US" sz="2000" dirty="0" err="1">
                <a:solidFill>
                  <a:srgbClr val="032B4E"/>
                </a:solidFill>
              </a:rPr>
              <a:t>Xamarin</a:t>
            </a:r>
            <a:r>
              <a:rPr lang="en-US" sz="2000" dirty="0">
                <a:solidFill>
                  <a:srgbClr val="032B4E"/>
                </a:solidFill>
              </a:rPr>
              <a:t> </a:t>
            </a:r>
            <a:r>
              <a:rPr lang="ru-RU" sz="2000" dirty="0">
                <a:solidFill>
                  <a:srgbClr val="032B4E"/>
                </a:solidFill>
              </a:rPr>
              <a:t>выглядят и ощущаются как </a:t>
            </a:r>
            <a:r>
              <a:rPr lang="ru-RU" sz="2000" dirty="0" err="1">
                <a:solidFill>
                  <a:srgbClr val="032B4E"/>
                </a:solidFill>
              </a:rPr>
              <a:t>нативные</a:t>
            </a:r>
            <a:r>
              <a:rPr lang="ru-RU" sz="2000" dirty="0">
                <a:solidFill>
                  <a:srgbClr val="032B4E"/>
                </a:solidFill>
              </a:rPr>
              <a:t>, потому что они </a:t>
            </a:r>
            <a:r>
              <a:rPr lang="ru-RU" sz="2000" dirty="0" err="1">
                <a:solidFill>
                  <a:srgbClr val="032B4E"/>
                </a:solidFill>
              </a:rPr>
              <a:t>нативные</a:t>
            </a:r>
            <a:endParaRPr lang="en-US" sz="2000" dirty="0">
              <a:solidFill>
                <a:srgbClr val="032B4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35548"/>
            <a:ext cx="8839200" cy="16573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2100" y="2844800"/>
            <a:ext cx="3140075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ru-RU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/>
                <a:cs typeface="Helvetica Light"/>
              </a:rPr>
              <a:t>Нативный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/>
                <a:cs typeface="Helvetica Light"/>
              </a:rPr>
              <a:t> UI</a:t>
            </a:r>
            <a:endParaRPr lang="ru-RU" dirty="0">
              <a:solidFill>
                <a:schemeClr val="accent4">
                  <a:lumMod val="60000"/>
                  <a:lumOff val="4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917825" y="2844800"/>
            <a:ext cx="3219587" cy="36988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ru-RU" dirty="0">
                <a:solidFill>
                  <a:srgbClr val="00B0F0"/>
                </a:solidFill>
                <a:latin typeface="Helvetica Light"/>
                <a:cs typeface="Helvetica Light"/>
              </a:rPr>
              <a:t>Доступ к </a:t>
            </a:r>
            <a:r>
              <a:rPr lang="ru-RU" dirty="0" err="1">
                <a:solidFill>
                  <a:srgbClr val="00B0F0"/>
                </a:solidFill>
                <a:latin typeface="Helvetica Light"/>
                <a:cs typeface="Helvetica Light"/>
              </a:rPr>
              <a:t>нативным</a:t>
            </a:r>
            <a:r>
              <a:rPr lang="ru-RU" dirty="0">
                <a:solidFill>
                  <a:srgbClr val="00B0F0"/>
                </a:solidFill>
                <a:latin typeface="Helvetica Light"/>
                <a:cs typeface="Helvetica Light"/>
              </a:rPr>
              <a:t> API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386287" y="2844800"/>
            <a:ext cx="2610276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ru-RU" dirty="0">
                <a:solidFill>
                  <a:srgbClr val="92D050"/>
                </a:solidFill>
                <a:latin typeface="Helvetica Light"/>
                <a:cs typeface="Helvetica Light"/>
              </a:rPr>
              <a:t>П</a:t>
            </a:r>
            <a:r>
              <a:rPr lang="en-US" dirty="0" err="1">
                <a:solidFill>
                  <a:srgbClr val="92D050"/>
                </a:solidFill>
                <a:latin typeface="Helvetica Light"/>
                <a:cs typeface="Helvetica Light"/>
              </a:rPr>
              <a:t>роизводительность</a:t>
            </a:r>
            <a:endParaRPr lang="ru-RU" dirty="0">
              <a:solidFill>
                <a:srgbClr val="92D050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565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1847850"/>
            <a:ext cx="9144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4000" dirty="0">
                <a:solidFill>
                  <a:srgbClr val="666666"/>
                </a:solidFill>
                <a:latin typeface="Helvetica Light"/>
                <a:cs typeface="Helvetica Light"/>
              </a:rPr>
              <a:t>Сделать процесс разработки</a:t>
            </a:r>
            <a:r>
              <a:rPr lang="en-US" sz="4000" dirty="0">
                <a:solidFill>
                  <a:srgbClr val="666666"/>
                </a:solidFill>
                <a:latin typeface="Helvetica Light"/>
                <a:cs typeface="Helvetica Light"/>
              </a:rPr>
              <a:t> </a:t>
            </a:r>
            <a:r>
              <a:rPr lang="ru-RU" sz="4000" dirty="0">
                <a:solidFill>
                  <a:srgbClr val="00B0F0"/>
                </a:solidFill>
                <a:latin typeface="Helvetica Light"/>
                <a:cs typeface="Helvetica Light"/>
              </a:rPr>
              <a:t>быстрым</a:t>
            </a:r>
            <a:r>
              <a:rPr lang="en-US" sz="4000" dirty="0">
                <a:solidFill>
                  <a:srgbClr val="666666"/>
                </a:solidFill>
                <a:latin typeface="Helvetica Light"/>
                <a:cs typeface="Helvetica Light"/>
              </a:rPr>
              <a:t>, </a:t>
            </a:r>
            <a:r>
              <a:rPr lang="ru-RU" sz="4000" dirty="0">
                <a:solidFill>
                  <a:schemeClr val="accent4">
                    <a:lumMod val="60000"/>
                    <a:lumOff val="40000"/>
                  </a:schemeClr>
                </a:solidFill>
                <a:latin typeface="Helvetica Light"/>
                <a:cs typeface="Helvetica Light"/>
              </a:rPr>
              <a:t>простым</a:t>
            </a:r>
            <a:r>
              <a:rPr lang="en-US" sz="4000" dirty="0">
                <a:solidFill>
                  <a:srgbClr val="666666"/>
                </a:solidFill>
                <a:latin typeface="Helvetica Light"/>
                <a:cs typeface="Helvetica Light"/>
              </a:rPr>
              <a:t> </a:t>
            </a:r>
            <a:r>
              <a:rPr lang="ru-RU" sz="4000" dirty="0">
                <a:solidFill>
                  <a:srgbClr val="666666"/>
                </a:solidFill>
                <a:latin typeface="Helvetica Light"/>
                <a:cs typeface="Helvetica Light"/>
              </a:rPr>
              <a:t>и </a:t>
            </a:r>
            <a:r>
              <a:rPr lang="ru-RU" sz="4000" dirty="0">
                <a:solidFill>
                  <a:srgbClr val="92D050"/>
                </a:solidFill>
                <a:latin typeface="Helvetica Light"/>
                <a:cs typeface="Helvetica Light"/>
              </a:rPr>
              <a:t>понятным</a:t>
            </a:r>
            <a:endParaRPr lang="en-US" sz="4000" dirty="0">
              <a:solidFill>
                <a:srgbClr val="92D050"/>
              </a:solidFill>
              <a:latin typeface="Helvetica Light"/>
              <a:cs typeface="Helvetica Light"/>
            </a:endParaRPr>
          </a:p>
          <a:p>
            <a:pPr algn="ctr">
              <a:defRPr/>
            </a:pPr>
            <a:r>
              <a:rPr lang="ru-RU" sz="4000" dirty="0">
                <a:solidFill>
                  <a:srgbClr val="666666"/>
                </a:solidFill>
                <a:latin typeface="Helvetica Light"/>
                <a:cs typeface="Helvetica Light"/>
              </a:rPr>
              <a:t>для разработчика</a:t>
            </a:r>
            <a:endParaRPr lang="en-US" sz="4000" dirty="0">
              <a:solidFill>
                <a:srgbClr val="666666"/>
              </a:solidFill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5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Семейства ОС</a:t>
            </a:r>
          </a:p>
        </p:txBody>
      </p:sp>
      <p:pic>
        <p:nvPicPr>
          <p:cNvPr id="11" name="Picture 10" descr="Siloed Approa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55" y="817013"/>
            <a:ext cx="6410889" cy="38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Write-Once-Run-Anywhere </a:t>
            </a:r>
            <a:r>
              <a:rPr lang="ru-RU" dirty="0"/>
              <a:t>подход</a:t>
            </a:r>
            <a:endParaRPr lang="en-US" dirty="0"/>
          </a:p>
        </p:txBody>
      </p:sp>
      <p:pic>
        <p:nvPicPr>
          <p:cNvPr id="13" name="Picture 12" descr="black bo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02" y="872756"/>
            <a:ext cx="3486771" cy="393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Xamarin</a:t>
            </a:r>
            <a:r>
              <a:rPr lang="en-US" dirty="0"/>
              <a:t> </a:t>
            </a:r>
            <a:r>
              <a:rPr lang="ru-RU" dirty="0"/>
              <a:t>подход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1" y="1979504"/>
            <a:ext cx="2214645" cy="873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666666"/>
                </a:solidFill>
                <a:latin typeface="Helvetica Light"/>
                <a:cs typeface="Helvetica Light"/>
              </a:rPr>
              <a:t>Shared </a:t>
            </a:r>
            <a:r>
              <a:rPr lang="ru-RU" sz="2400" dirty="0">
                <a:solidFill>
                  <a:srgbClr val="666666"/>
                </a:solidFill>
                <a:latin typeface="Helvetica Light"/>
                <a:cs typeface="Helvetica Light"/>
              </a:rPr>
              <a:t>логика</a:t>
            </a:r>
          </a:p>
          <a:p>
            <a:pPr>
              <a:lnSpc>
                <a:spcPct val="110000"/>
              </a:lnSpc>
            </a:pPr>
            <a:r>
              <a:rPr lang="ru-RU" sz="2400" dirty="0">
                <a:solidFill>
                  <a:srgbClr val="666666"/>
                </a:solidFill>
                <a:latin typeface="Helvetica Light"/>
                <a:cs typeface="Helvetica Light"/>
              </a:rPr>
              <a:t>приложений</a:t>
            </a:r>
            <a:endParaRPr lang="en-US" sz="2400" dirty="0">
              <a:solidFill>
                <a:srgbClr val="666666"/>
              </a:solidFill>
              <a:latin typeface="Helvetica Light"/>
              <a:cs typeface="Helvetica Ligh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33403" y="1895309"/>
            <a:ext cx="2810933" cy="13469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3403" y="2987509"/>
            <a:ext cx="2810933" cy="13469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 descr="uniq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04" y="1126952"/>
            <a:ext cx="4739347" cy="31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8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7" descr="Windows C#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" y="3084477"/>
            <a:ext cx="2937658" cy="2059024"/>
          </a:xfrm>
          <a:prstGeom prst="rect">
            <a:avLst/>
          </a:prstGeom>
        </p:spPr>
      </p:pic>
      <p:pic>
        <p:nvPicPr>
          <p:cNvPr id="5" name="Picture 3" descr="iOS C#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858" y="3084476"/>
            <a:ext cx="2539481" cy="2039975"/>
          </a:xfrm>
          <a:prstGeom prst="rect">
            <a:avLst/>
          </a:prstGeom>
        </p:spPr>
      </p:pic>
      <p:pic>
        <p:nvPicPr>
          <p:cNvPr id="6" name="Picture 3" descr="Android C#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042" y="3084476"/>
            <a:ext cx="2967235" cy="203997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13723" y="621507"/>
            <a:ext cx="8812563" cy="23248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latin typeface="Helvetica Light"/>
              </a:rPr>
              <a:t>100% покрытие системных </a:t>
            </a:r>
            <a:r>
              <a:rPr lang="en-US" sz="3600" dirty="0">
                <a:latin typeface="Helvetica Light"/>
              </a:rPr>
              <a:t>API</a:t>
            </a:r>
            <a:endParaRPr lang="ru-RU" sz="3600" dirty="0">
              <a:latin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29410" y="2577068"/>
            <a:ext cx="10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03890" y="2577068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iOS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31665" y="2577068"/>
            <a:ext cx="93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Android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sharepoint/v3/field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34600</TotalTime>
  <Words>458</Words>
  <Application>Microsoft Macintosh PowerPoint</Application>
  <PresentationFormat>Présentation à l'écran (16:9)</PresentationFormat>
  <Paragraphs>116</Paragraphs>
  <Slides>19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30" baseType="lpstr">
      <vt:lpstr>Arial</vt:lpstr>
      <vt:lpstr>Calibri</vt:lpstr>
      <vt:lpstr>Gill Sans</vt:lpstr>
      <vt:lpstr>Gill Sans SemiBold</vt:lpstr>
      <vt:lpstr>Helvetica</vt:lpstr>
      <vt:lpstr>Helvetica Light</vt:lpstr>
      <vt:lpstr>Helvetica Neue Light</vt:lpstr>
      <vt:lpstr>Helvetica-Light</vt:lpstr>
      <vt:lpstr>ＭＳ Ｐゴシック</vt:lpstr>
      <vt:lpstr>Wingdings</vt:lpstr>
      <vt:lpstr>Office Theme</vt:lpstr>
      <vt:lpstr>Présentation PowerPoint</vt:lpstr>
      <vt:lpstr>Présentation PowerPoint</vt:lpstr>
      <vt:lpstr>Présentation PowerPoint</vt:lpstr>
      <vt:lpstr>Что такое нативное приложение</vt:lpstr>
      <vt:lpstr>Цель</vt:lpstr>
      <vt:lpstr>Семейства ОС</vt:lpstr>
      <vt:lpstr>The Write-Once-Run-Anywhere подход</vt:lpstr>
      <vt:lpstr>Xamarin подход</vt:lpstr>
      <vt:lpstr>Présentation PowerPoint</vt:lpstr>
      <vt:lpstr>Présentation PowerPoint</vt:lpstr>
      <vt:lpstr>Xamarin подход</vt:lpstr>
      <vt:lpstr>Xamarin.Forms</vt:lpstr>
      <vt:lpstr>Что входит </vt:lpstr>
      <vt:lpstr>Pages</vt:lpstr>
      <vt:lpstr>Layouts</vt:lpstr>
      <vt:lpstr>Controls</vt:lpstr>
      <vt:lpstr>Présentation PowerPoint</vt:lpstr>
      <vt:lpstr>Présentation PowerPoint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Kirill Stativkin</cp:lastModifiedBy>
  <cp:revision>725</cp:revision>
  <dcterms:created xsi:type="dcterms:W3CDTF">2010-04-12T23:12:02Z</dcterms:created>
  <dcterms:modified xsi:type="dcterms:W3CDTF">2017-09-15T07:43:57Z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